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7" r:id="rId3"/>
    <p:sldId id="273" r:id="rId4"/>
    <p:sldId id="313" r:id="rId5"/>
    <p:sldId id="258" r:id="rId6"/>
    <p:sldId id="337" r:id="rId7"/>
    <p:sldId id="308" r:id="rId8"/>
    <p:sldId id="303" r:id="rId9"/>
    <p:sldId id="331" r:id="rId10"/>
    <p:sldId id="295" r:id="rId11"/>
    <p:sldId id="339" r:id="rId12"/>
    <p:sldId id="287" r:id="rId13"/>
    <p:sldId id="290" r:id="rId14"/>
    <p:sldId id="291" r:id="rId15"/>
    <p:sldId id="294" r:id="rId16"/>
    <p:sldId id="340" r:id="rId17"/>
    <p:sldId id="341" r:id="rId18"/>
    <p:sldId id="274" r:id="rId19"/>
    <p:sldId id="260" r:id="rId20"/>
    <p:sldId id="261" r:id="rId21"/>
    <p:sldId id="269" r:id="rId22"/>
    <p:sldId id="276" r:id="rId23"/>
    <p:sldId id="262" r:id="rId24"/>
    <p:sldId id="309" r:id="rId25"/>
    <p:sldId id="311" r:id="rId26"/>
    <p:sldId id="312" r:id="rId27"/>
    <p:sldId id="316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 autoAdjust="0"/>
  </p:normalViewPr>
  <p:slideViewPr>
    <p:cSldViewPr>
      <p:cViewPr varScale="1">
        <p:scale>
          <a:sx n="83" d="100"/>
          <a:sy n="83" d="100"/>
        </p:scale>
        <p:origin x="148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0786"/>
    </p:cViewPr>
  </p:sorter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6E966-07BA-4815-900C-EDFA5D13A6B4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6703C-4702-452E-818E-6796E63421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12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2E718-B801-46E3-8862-8673430BFE53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646B9-1F63-4064-97CC-9679F9C3D5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08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646B9-1F63-4064-97CC-9679F9C3D5D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8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646B9-1F63-4064-97CC-9679F9C3D5D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36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46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7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6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66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31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94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89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9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8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07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65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76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280920" cy="1470025"/>
          </a:xfrm>
        </p:spPr>
        <p:txBody>
          <a:bodyPr>
            <a:noAutofit/>
          </a:bodyPr>
          <a:lstStyle/>
          <a:p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113</a:t>
            </a:r>
            <a:r>
              <a:rPr lang="zh-TW" altLang="zh-TW" sz="4800" b="1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zh-TW" sz="4800" b="1" dirty="0" smtClean="0">
                <a:latin typeface="標楷體" pitchFamily="65" charset="-120"/>
                <a:ea typeface="標楷體" pitchFamily="65" charset="-120"/>
              </a:rPr>
              <a:t>學期</a:t>
            </a:r>
            <a:r>
              <a:rPr lang="zh-TW" altLang="zh-TW" sz="4800" b="1" dirty="0">
                <a:latin typeface="標楷體" pitchFamily="65" charset="-120"/>
                <a:ea typeface="標楷體" pitchFamily="65" charset="-120"/>
              </a:rPr>
              <a:t>衛生</a:t>
            </a:r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4800" b="1" dirty="0">
                <a:latin typeface="標楷體" pitchFamily="65" charset="-120"/>
                <a:ea typeface="標楷體" pitchFamily="65" charset="-120"/>
              </a:rPr>
              <a:t>環保股長</a:t>
            </a:r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zh-TW" sz="4800" b="1" dirty="0">
                <a:latin typeface="標楷體" pitchFamily="65" charset="-120"/>
                <a:ea typeface="標楷體" pitchFamily="65" charset="-120"/>
              </a:rPr>
              <a:t>幹部訓練</a:t>
            </a:r>
            <a:br>
              <a:rPr lang="zh-TW" altLang="zh-TW" sz="4800" b="1" dirty="0">
                <a:latin typeface="標楷體" pitchFamily="65" charset="-120"/>
                <a:ea typeface="標楷體" pitchFamily="65" charset="-120"/>
              </a:rPr>
            </a:b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044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ç¸éåç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575" y="2099348"/>
            <a:ext cx="3059832" cy="222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ãç¢ç»çåæ¶ãçåçæå°çµæ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7865" y="3212976"/>
            <a:ext cx="3509010" cy="237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向右箭號 2"/>
          <p:cNvSpPr/>
          <p:nvPr/>
        </p:nvSpPr>
        <p:spPr>
          <a:xfrm>
            <a:off x="1994259" y="4797152"/>
            <a:ext cx="1080120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02880" y="260648"/>
            <a:ext cx="8405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0066"/>
                </a:solidFill>
                <a:latin typeface="華康正顏楷體W5(P)" pitchFamily="66" charset="-120"/>
                <a:ea typeface="華康正顏楷體W5(P)" pitchFamily="66" charset="-120"/>
              </a:rPr>
              <a:t>碎玻璃</a:t>
            </a:r>
            <a:r>
              <a:rPr lang="zh-TW" altLang="en-US" sz="4400" dirty="0">
                <a:latin typeface="華康正顏楷體W5(P)" pitchFamily="66" charset="-120"/>
                <a:ea typeface="華康正顏楷體W5(P)" pitchFamily="66" charset="-120"/>
              </a:rPr>
              <a:t>務必用報紙包妥</a:t>
            </a:r>
            <a:r>
              <a:rPr lang="zh-TW" altLang="en-US" sz="4400" dirty="0">
                <a:latin typeface="華康流隸體W5(P)" pitchFamily="66" charset="-120"/>
                <a:ea typeface="華康流隸體W5(P)" pitchFamily="66" charset="-120"/>
              </a:rPr>
              <a:t>，再裝入塑膠袋打結，標示</a:t>
            </a:r>
            <a:r>
              <a:rPr lang="en-US" altLang="zh-TW" sz="4400" dirty="0">
                <a:latin typeface="華康流隸體W5(P)" pitchFamily="66" charset="-120"/>
                <a:ea typeface="華康流隸體W5(P)" pitchFamily="66" charset="-120"/>
              </a:rPr>
              <a:t>《</a:t>
            </a:r>
            <a:r>
              <a:rPr lang="zh-TW" altLang="en-US" sz="4400" dirty="0">
                <a:latin typeface="華康流隸體W5(P)" pitchFamily="66" charset="-120"/>
                <a:ea typeface="華康流隸體W5(P)" pitchFamily="66" charset="-120"/>
              </a:rPr>
              <a:t>碎玻璃</a:t>
            </a:r>
            <a:r>
              <a:rPr lang="en-US" altLang="zh-TW" sz="4400" dirty="0">
                <a:latin typeface="華康流隸體W5(P)" pitchFamily="66" charset="-120"/>
                <a:ea typeface="華康流隸體W5(P)" pitchFamily="66" charset="-120"/>
              </a:rPr>
              <a:t>》</a:t>
            </a:r>
            <a:endParaRPr lang="zh-TW" altLang="en-US" sz="4400" dirty="0">
              <a:latin typeface="華康流隸體W5(P)" pitchFamily="66" charset="-120"/>
              <a:ea typeface="華康流隸體W5(P)" pitchFamily="66" charset="-120"/>
            </a:endParaRPr>
          </a:p>
        </p:txBody>
      </p:sp>
      <p:pic>
        <p:nvPicPr>
          <p:cNvPr id="9222" name="Picture 6" descr="ç¸éåç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41686"/>
            <a:ext cx="18097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向右箭號 10"/>
          <p:cNvSpPr/>
          <p:nvPr/>
        </p:nvSpPr>
        <p:spPr>
          <a:xfrm>
            <a:off x="5791334" y="5836900"/>
            <a:ext cx="1080120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0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249289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以下為一般垃圾，勿丟錯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33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97" y="1340768"/>
            <a:ext cx="2759397" cy="187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95" y="3588942"/>
            <a:ext cx="2840385" cy="2132473"/>
          </a:xfrm>
          <a:prstGeom prst="rect">
            <a:avLst/>
          </a:prstGeom>
        </p:spPr>
      </p:pic>
      <p:sp>
        <p:nvSpPr>
          <p:cNvPr id="13" name="乘號 12"/>
          <p:cNvSpPr/>
          <p:nvPr/>
        </p:nvSpPr>
        <p:spPr>
          <a:xfrm>
            <a:off x="2280013" y="4155115"/>
            <a:ext cx="648072" cy="10001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664184" y="5905181"/>
            <a:ext cx="34708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華康正顏楷體W5(P)" pitchFamily="66" charset="-120"/>
                <a:ea typeface="華康正顏楷體W5(P)" pitchFamily="66" charset="-120"/>
              </a:rPr>
              <a:t>熱感應紙</a:t>
            </a:r>
            <a:r>
              <a:rPr lang="en-US" altLang="zh-TW" sz="2400" b="1" dirty="0">
                <a:latin typeface="華康正顏楷體W5(P)" pitchFamily="66" charset="-120"/>
                <a:ea typeface="華康正顏楷體W5(P)" pitchFamily="66" charset="-120"/>
              </a:rPr>
              <a:t>(</a:t>
            </a:r>
            <a:r>
              <a:rPr lang="zh-TW" altLang="en-US" sz="2400" b="1" dirty="0">
                <a:latin typeface="華康正顏楷體W5(P)" pitchFamily="66" charset="-120"/>
                <a:ea typeface="華康正顏楷體W5(P)" pitchFamily="66" charset="-120"/>
              </a:rPr>
              <a:t>電子發票材質</a:t>
            </a:r>
            <a:r>
              <a:rPr lang="en-US" altLang="zh-TW" sz="2400" b="1" dirty="0">
                <a:latin typeface="華康正顏楷體W5(P)" pitchFamily="66" charset="-120"/>
                <a:ea typeface="華康正顏楷體W5(P)" pitchFamily="66" charset="-120"/>
              </a:rPr>
              <a:t>)</a:t>
            </a:r>
          </a:p>
          <a:p>
            <a:r>
              <a:rPr lang="zh-TW" altLang="en-US" sz="2400" b="1" dirty="0">
                <a:latin typeface="華康正顏楷體W5(P)" pitchFamily="66" charset="-120"/>
                <a:ea typeface="華康正顏楷體W5(P)" pitchFamily="66" charset="-120"/>
              </a:rPr>
              <a:t>不可回收</a:t>
            </a:r>
          </a:p>
        </p:txBody>
      </p:sp>
    </p:spTree>
    <p:extLst>
      <p:ext uri="{BB962C8B-B14F-4D97-AF65-F5344CB8AC3E}">
        <p14:creationId xmlns:p14="http://schemas.microsoft.com/office/powerpoint/2010/main" val="13845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華康流隸體W5(P)" pitchFamily="66" charset="-120"/>
                <a:ea typeface="華康流隸體W5(P)" pitchFamily="66" charset="-120"/>
              </a:rPr>
              <a:t>陶瓷</a:t>
            </a:r>
            <a:r>
              <a:rPr lang="zh-TW" altLang="en-US" b="1" dirty="0" smtClean="0">
                <a:latin typeface="華康流隸體W5(P)" pitchFamily="66" charset="-120"/>
                <a:ea typeface="華康流隸體W5(P)" pitchFamily="66" charset="-120"/>
              </a:rPr>
              <a:t>類</a:t>
            </a:r>
            <a:endParaRPr lang="zh-TW" altLang="en-US" b="1" dirty="0">
              <a:solidFill>
                <a:srgbClr val="FF0066"/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95575"/>
            <a:ext cx="2736304" cy="190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4823792" cy="32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乘號 4"/>
          <p:cNvSpPr/>
          <p:nvPr/>
        </p:nvSpPr>
        <p:spPr>
          <a:xfrm>
            <a:off x="4716016" y="5157192"/>
            <a:ext cx="648072" cy="10001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乘號 5"/>
          <p:cNvSpPr/>
          <p:nvPr/>
        </p:nvSpPr>
        <p:spPr>
          <a:xfrm>
            <a:off x="1331640" y="4169879"/>
            <a:ext cx="648072" cy="10001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89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001環境與生態\108學年\資源回收\木製不回收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7"/>
          <a:stretch/>
        </p:blipFill>
        <p:spPr bwMode="auto">
          <a:xfrm>
            <a:off x="0" y="764703"/>
            <a:ext cx="9036814" cy="575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6" y="661398"/>
            <a:ext cx="788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華康流隸體W5(P)" pitchFamily="66" charset="-120"/>
                <a:ea typeface="華康流隸體W5(P)" pitchFamily="66" charset="-120"/>
              </a:rPr>
              <a:t>泡棉</a:t>
            </a:r>
            <a:r>
              <a:rPr lang="en-US" altLang="zh-TW" sz="4400" b="1" dirty="0">
                <a:latin typeface="華康流隸體W5(P)" pitchFamily="66" charset="-120"/>
                <a:ea typeface="華康流隸體W5(P)" pitchFamily="66" charset="-120"/>
              </a:rPr>
              <a:t>(</a:t>
            </a:r>
            <a:r>
              <a:rPr lang="zh-TW" altLang="en-US" sz="4400" b="1" dirty="0">
                <a:latin typeface="華康流隸體W5(P)" pitchFamily="66" charset="-120"/>
                <a:ea typeface="華康流隸體W5(P)" pitchFamily="66" charset="-120"/>
              </a:rPr>
              <a:t>如電腦防撞用</a:t>
            </a:r>
            <a:r>
              <a:rPr lang="en-US" altLang="zh-TW" sz="4400" b="1" dirty="0" smtClean="0">
                <a:latin typeface="華康流隸體W5(P)" pitchFamily="66" charset="-120"/>
                <a:ea typeface="華康流隸體W5(P)" pitchFamily="66" charset="-120"/>
              </a:rPr>
              <a:t>)</a:t>
            </a:r>
            <a:endParaRPr lang="zh-TW" altLang="en-US" sz="4400" b="1" dirty="0">
              <a:solidFill>
                <a:srgbClr val="FF0066"/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  <p:pic>
        <p:nvPicPr>
          <p:cNvPr id="8196" name="Picture 4" descr="ãé²ææ³¡æ£epe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98" y="2420888"/>
            <a:ext cx="4951141" cy="36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ãé²ææ³¡æ£epeãçåçæå°çµæ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2810946"/>
            <a:ext cx="4072760" cy="224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乘號 6"/>
          <p:cNvSpPr/>
          <p:nvPr/>
        </p:nvSpPr>
        <p:spPr>
          <a:xfrm>
            <a:off x="5652120" y="2061116"/>
            <a:ext cx="648072" cy="10001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7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校內不協助回收玻璃</a:t>
            </a:r>
            <a:endParaRPr lang="zh-TW" altLang="en-US" sz="60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55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華康流隸體W5(P)" pitchFamily="66" charset="-120"/>
                <a:ea typeface="華康流隸體W5(P)" pitchFamily="66" charset="-120"/>
              </a:rPr>
              <a:t>注意</a:t>
            </a:r>
            <a:r>
              <a:rPr lang="en-US" altLang="zh-TW" b="1" dirty="0">
                <a:latin typeface="標楷體"/>
                <a:ea typeface="標楷體"/>
              </a:rPr>
              <a:t>﹗</a:t>
            </a:r>
            <a:r>
              <a:rPr lang="zh-TW" altLang="en-US" b="1" dirty="0">
                <a:latin typeface="華康流隸體W5(P)" pitchFamily="66" charset="-120"/>
                <a:ea typeface="華康流隸體W5(P)" pitchFamily="66" charset="-120"/>
              </a:rPr>
              <a:t>自</a:t>
            </a:r>
            <a:r>
              <a:rPr lang="en-US" altLang="zh-TW" b="1" dirty="0">
                <a:latin typeface="華康流隸體W5(P)" pitchFamily="66" charset="-120"/>
                <a:ea typeface="華康流隸體W5(P)" pitchFamily="66" charset="-120"/>
              </a:rPr>
              <a:t>108</a:t>
            </a:r>
            <a:r>
              <a:rPr lang="zh-TW" altLang="en-US" b="1" dirty="0">
                <a:latin typeface="華康流隸體W5(P)" pitchFamily="66" charset="-120"/>
                <a:ea typeface="華康流隸體W5(P)" pitchFamily="66" charset="-120"/>
              </a:rPr>
              <a:t> 學年</a:t>
            </a:r>
            <a:r>
              <a:rPr lang="zh-TW" altLang="en-US" b="1" dirty="0" smtClean="0">
                <a:latin typeface="華康流隸體W5(P)" pitchFamily="66" charset="-120"/>
                <a:ea typeface="華康流隸體W5(P)" pitchFamily="66" charset="-120"/>
              </a:rPr>
              <a:t>起規定</a:t>
            </a:r>
            <a:endParaRPr lang="zh-TW" altLang="en-US" b="1" dirty="0">
              <a:latin typeface="華康流隸體W5(P)" pitchFamily="66" charset="-120"/>
              <a:ea typeface="華康流隸體W5(P)" pitchFamily="66" charset="-120"/>
            </a:endParaRPr>
          </a:p>
        </p:txBody>
      </p:sp>
      <p:pic>
        <p:nvPicPr>
          <p:cNvPr id="7170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37" y="1916832"/>
            <a:ext cx="3289770" cy="426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乘號 3"/>
          <p:cNvSpPr/>
          <p:nvPr/>
        </p:nvSpPr>
        <p:spPr>
          <a:xfrm>
            <a:off x="7922731" y="1556792"/>
            <a:ext cx="648072" cy="10001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24524" y="2531873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華康流隸體W5(P)" pitchFamily="66" charset="-120"/>
                <a:ea typeface="華康流隸體W5(P)" pitchFamily="66" charset="-120"/>
              </a:rPr>
              <a:t>鑒於回收商意願不高，加上處理時的危險性，除教學用途的玻璃製品外，其餘玻璃杯瓶</a:t>
            </a:r>
            <a:r>
              <a:rPr lang="zh-TW" altLang="en-US" sz="3600" dirty="0">
                <a:solidFill>
                  <a:srgbClr val="FF0066"/>
                </a:solidFill>
                <a:latin typeface="華康流隸體W5(P)" pitchFamily="66" charset="-120"/>
                <a:ea typeface="華康流隸體W5(P)" pitchFamily="66" charset="-120"/>
              </a:rPr>
              <a:t>請自行帶回家回收</a:t>
            </a:r>
            <a:r>
              <a:rPr lang="zh-TW" altLang="en-US" sz="3600" dirty="0">
                <a:latin typeface="標楷體"/>
                <a:ea typeface="標楷體"/>
              </a:rPr>
              <a:t>。</a:t>
            </a:r>
            <a:endParaRPr lang="zh-TW" altLang="en-US" sz="3600" dirty="0">
              <a:latin typeface="華康流隸體W5(P)" pitchFamily="66" charset="-120"/>
              <a:ea typeface="華康流隸體W5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2.</a:t>
            </a:r>
            <a:r>
              <a:rPr lang="zh-TW" altLang="en-US" sz="48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 維持環境整潔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916614" y="270892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ea typeface="文鼎粗隸" pitchFamily="49" charset="-120"/>
              </a:rPr>
              <a:t>掃地時間</a:t>
            </a:r>
            <a:r>
              <a:rPr lang="zh-TW" altLang="en-US" sz="4000" b="1" dirty="0">
                <a:latin typeface="標楷體"/>
                <a:ea typeface="文鼎粗隸" pitchFamily="49" charset="-120"/>
              </a:rPr>
              <a:t>：</a:t>
            </a:r>
            <a:r>
              <a:rPr lang="en-US" altLang="zh-TW" sz="4000" b="1" dirty="0">
                <a:latin typeface="標楷體"/>
                <a:ea typeface="文鼎粗隸" pitchFamily="49" charset="-120"/>
              </a:rPr>
              <a:t>7:30~7:40</a:t>
            </a:r>
            <a:endParaRPr lang="zh-TW" altLang="en-US" sz="4000" b="1" dirty="0">
              <a:ea typeface="文鼎粗隸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47376" y="4149080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ea typeface="文鼎粗隸" pitchFamily="49" charset="-120"/>
              </a:rPr>
              <a:t>準時開始打掃</a:t>
            </a:r>
            <a:r>
              <a:rPr lang="zh-TW" altLang="en-US" sz="4000" dirty="0">
                <a:latin typeface="標楷體"/>
                <a:ea typeface="文鼎粗隸" pitchFamily="49" charset="-120"/>
              </a:rPr>
              <a:t>，</a:t>
            </a:r>
            <a:r>
              <a:rPr lang="zh-TW" altLang="en-US" sz="4000" dirty="0">
                <a:ea typeface="文鼎粗隸" pitchFamily="49" charset="-120"/>
              </a:rPr>
              <a:t>不可拖延晚進教室</a:t>
            </a:r>
          </a:p>
        </p:txBody>
      </p:sp>
    </p:spTree>
    <p:extLst>
      <p:ext uri="{BB962C8B-B14F-4D97-AF65-F5344CB8AC3E}">
        <p14:creationId xmlns:p14="http://schemas.microsoft.com/office/powerpoint/2010/main" val="181613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1560" y="4766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垃圾桶</a:t>
            </a:r>
            <a:r>
              <a:rPr lang="zh-TW" altLang="en-US" sz="3600" b="1" dirty="0" smtClean="0">
                <a:latin typeface="標楷體"/>
                <a:ea typeface="標楷體"/>
              </a:rPr>
              <a:t>：務必分類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b="1" dirty="0" smtClean="0">
                <a:latin typeface="標楷體"/>
                <a:ea typeface="標楷體"/>
              </a:rPr>
              <a:t>經常清洗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 descr="H:\001環境與生態\102學年\整潔工作\102下 打掃優良\DSCF59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14"/>
          <a:stretch/>
        </p:blipFill>
        <p:spPr bwMode="auto">
          <a:xfrm>
            <a:off x="323528" y="1828800"/>
            <a:ext cx="5080276" cy="34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001環境與生態\103學年\燕中綠色校園\創新做法\小物分類\P1160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136" y="1960341"/>
            <a:ext cx="2876604" cy="332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8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043608" y="1700808"/>
            <a:ext cx="7848872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股長任務：</a:t>
            </a:r>
            <a:endParaRPr lang="en-US" altLang="zh-TW" sz="4800" b="1" dirty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班會轉達重要事項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校網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下載此簡報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8701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001環境與生態\102學年\整潔工作\102下 打掃優良\201工具間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167219" cy="462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43608" y="5579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掃具間</a:t>
            </a:r>
            <a:r>
              <a:rPr lang="zh-TW" altLang="en-US" sz="3600" b="1" dirty="0">
                <a:latin typeface="標楷體"/>
                <a:ea typeface="標楷體"/>
              </a:rPr>
              <a:t>：排放整齊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76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578796" cy="370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39552" y="38352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掃具標示</a:t>
            </a:r>
          </a:p>
        </p:txBody>
      </p:sp>
    </p:spTree>
    <p:extLst>
      <p:ext uri="{BB962C8B-B14F-4D97-AF65-F5344CB8AC3E}">
        <p14:creationId xmlns:p14="http://schemas.microsoft.com/office/powerpoint/2010/main" val="13800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ljh.cyc.edu.tw/~green/ar/references/img/mop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6534" y="1110732"/>
            <a:ext cx="4104456" cy="554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39552" y="260648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標楷體"/>
                <a:ea typeface="標楷體"/>
              </a:rPr>
              <a:t>拖把</a:t>
            </a:r>
            <a:r>
              <a:rPr lang="zh-TW" altLang="en-US" sz="3600" b="1" dirty="0">
                <a:solidFill>
                  <a:srgbClr val="FF0066"/>
                </a:solidFill>
                <a:latin typeface="標楷體"/>
                <a:ea typeface="標楷體"/>
              </a:rPr>
              <a:t>用後清洗</a:t>
            </a:r>
            <a:r>
              <a:rPr lang="zh-TW" altLang="en-US" sz="3600" b="1" dirty="0">
                <a:latin typeface="標楷體"/>
                <a:ea typeface="標楷體"/>
              </a:rPr>
              <a:t>並放通風處瀝乾：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68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1359" y="29374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所有地板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：保持</a:t>
            </a:r>
            <a:r>
              <a:rPr lang="zh-TW" altLang="en-US" sz="36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乾燥</a:t>
            </a:r>
          </a:p>
        </p:txBody>
      </p:sp>
      <p:pic>
        <p:nvPicPr>
          <p:cNvPr id="5122" name="Picture 2" descr="H:\001環境與生態\102學年\整潔工作\102下 打掃優良\205走廊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" y="1268760"/>
            <a:ext cx="5544112" cy="4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002健康促進\103學年\傳染疾病\103上期末大掃除與消毒\P11701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4526" y="2631747"/>
            <a:ext cx="5349474" cy="42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0" y="2276872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掃具正確使用，否則損壞無法補發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225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0" y="1556792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例如：</a:t>
            </a: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耙子不可猛力硬耙下壓</a:t>
            </a: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畚箕不可裝重物</a:t>
            </a: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掃具不可壓子母車枝葉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72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47664" y="4046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安全至上，嚴禁拿掃具嬉戲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52" y="1211066"/>
            <a:ext cx="8956413" cy="56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content-tpe1-1.xx.fbcdn.net/v/t1.0-9/81977860_1547366212094179_3666757032502886400_o.png?_nc_cat=109&amp;_nc_sid=730e14&amp;_nc_ohc=0vzvfiJykssAX_nFWcs&amp;_nc_ht=scontent-tpe1-1.xx&amp;oh=2d6afa51941ffaf6b04709bd28839608&amp;oe=5F4755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992888" cy="309634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800" dirty="0" smtClean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      </a:t>
            </a:r>
            <a:r>
              <a:rPr lang="en-US" altLang="zh-TW" sz="4800" dirty="0" smtClean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1</a:t>
            </a:r>
            <a:r>
              <a:rPr lang="en-US" altLang="zh-TW" sz="48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.</a:t>
            </a:r>
            <a:r>
              <a:rPr lang="zh-TW" altLang="en-US" sz="4800" dirty="0" smtClean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資源回收</a:t>
            </a:r>
            <a:r>
              <a:rPr lang="en-US" altLang="zh-TW" sz="48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48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</a:br>
            <a:r>
              <a:rPr lang="zh-TW" altLang="en-US" sz="4800" dirty="0" smtClean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      </a:t>
            </a:r>
            <a:r>
              <a:rPr lang="en-US" altLang="zh-TW" sz="4800" dirty="0" smtClean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2</a:t>
            </a:r>
            <a:r>
              <a:rPr lang="en-US" altLang="zh-TW" sz="48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.</a:t>
            </a:r>
            <a:r>
              <a:rPr lang="zh-TW" altLang="en-US" sz="48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環境整潔</a:t>
            </a:r>
            <a:r>
              <a:rPr lang="en-US" altLang="zh-TW" sz="48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48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48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★★★</a:t>
            </a:r>
            <a:r>
              <a:rPr lang="en-US" altLang="zh-TW" sz="4800" dirty="0" smtClean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3</a:t>
            </a:r>
            <a:r>
              <a:rPr lang="en-US" altLang="zh-TW" sz="48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.</a:t>
            </a:r>
            <a:r>
              <a:rPr lang="zh-TW" altLang="en-US" sz="48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登革熱防制</a:t>
            </a:r>
            <a:r>
              <a:rPr lang="en-US" altLang="zh-TW" sz="4800" dirty="0">
                <a:solidFill>
                  <a:srgbClr val="00B0F0"/>
                </a:solidFill>
                <a:latin typeface="標楷體"/>
                <a:ea typeface="標楷體"/>
              </a:rPr>
              <a:t/>
            </a:r>
            <a:br>
              <a:rPr lang="en-US" altLang="zh-TW" sz="4800" dirty="0">
                <a:solidFill>
                  <a:srgbClr val="00B0F0"/>
                </a:solidFill>
                <a:latin typeface="標楷體"/>
                <a:ea typeface="標楷體"/>
              </a:rPr>
            </a:br>
            <a:r>
              <a:rPr lang="zh-TW" altLang="en-US" sz="4800" dirty="0" smtClean="0">
                <a:solidFill>
                  <a:srgbClr val="00B0F0"/>
                </a:solidFill>
                <a:latin typeface="標楷體"/>
                <a:ea typeface="標楷體"/>
              </a:rPr>
              <a:t>      </a:t>
            </a:r>
            <a:r>
              <a:rPr lang="en-US" altLang="zh-TW" sz="4800" dirty="0" smtClean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4</a:t>
            </a:r>
            <a:r>
              <a:rPr lang="en-US" altLang="zh-TW" sz="48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.</a:t>
            </a:r>
            <a:r>
              <a:rPr lang="zh-TW" altLang="en-US" sz="48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整潔評分</a:t>
            </a:r>
            <a:r>
              <a:rPr lang="en-US" altLang="zh-TW" sz="48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48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</a:br>
            <a:r>
              <a:rPr lang="zh-TW" altLang="en-US" sz="4800" dirty="0" smtClean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      </a:t>
            </a:r>
            <a:r>
              <a:rPr lang="en-US" altLang="zh-TW" sz="48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48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友善提供多元生理用品</a:t>
            </a:r>
            <a:r>
              <a:rPr lang="en-US" altLang="zh-TW" sz="48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48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48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重要行事曆</a:t>
            </a:r>
            <a:r>
              <a:rPr lang="en-US" altLang="zh-TW" sz="48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48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48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其他補充</a:t>
            </a:r>
            <a:r>
              <a:rPr lang="zh-TW" altLang="en-US" sz="4800" dirty="0">
                <a:solidFill>
                  <a:srgbClr val="00B0F0"/>
                </a:solidFill>
              </a:rPr>
              <a:t/>
            </a:r>
            <a:br>
              <a:rPr lang="zh-TW" altLang="en-US" sz="4800" dirty="0">
                <a:solidFill>
                  <a:srgbClr val="00B0F0"/>
                </a:solidFill>
              </a:rPr>
            </a:br>
            <a:r>
              <a:rPr lang="zh-TW" altLang="en-US" sz="48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8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4800" dirty="0">
              <a:solidFill>
                <a:srgbClr val="00B0F0"/>
              </a:solidFill>
              <a:latin typeface="華康流隸體" pitchFamily="65" charset="-120"/>
              <a:ea typeface="華康流隸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17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242088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8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確實</a:t>
            </a:r>
            <a:r>
              <a:rPr lang="zh-TW" altLang="en-US" sz="48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配合倒垃圾</a:t>
            </a:r>
            <a:r>
              <a:rPr lang="zh-TW" altLang="en-US" sz="48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　　　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75656" y="3573016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每日</a:t>
            </a:r>
            <a:r>
              <a:rPr lang="en-US" altLang="zh-TW" sz="36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7:30-7:45</a:t>
            </a:r>
          </a:p>
          <a:p>
            <a:r>
              <a:rPr lang="zh-TW" altLang="en-US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請勿其他時間自行丟棄，</a:t>
            </a:r>
            <a:endParaRPr lang="en-US" altLang="zh-TW" sz="3600" b="1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加重</a:t>
            </a:r>
            <a:r>
              <a:rPr lang="zh-TW" altLang="en-US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整理班級工作負擔！！</a:t>
            </a:r>
          </a:p>
        </p:txBody>
      </p:sp>
    </p:spTree>
    <p:extLst>
      <p:ext uri="{BB962C8B-B14F-4D97-AF65-F5344CB8AC3E}">
        <p14:creationId xmlns:p14="http://schemas.microsoft.com/office/powerpoint/2010/main" val="24279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1560" y="523998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垃圾場</a:t>
            </a:r>
            <a:r>
              <a:rPr lang="zh-TW" altLang="en-US" sz="4400" b="1" dirty="0">
                <a:latin typeface="標楷體"/>
                <a:ea typeface="標楷體"/>
              </a:rPr>
              <a:t>：</a:t>
            </a:r>
            <a:r>
              <a:rPr lang="zh-TW" altLang="en-US" sz="3600" b="1" dirty="0">
                <a:latin typeface="標楷體"/>
                <a:ea typeface="標楷體"/>
              </a:rPr>
              <a:t>經專人檢查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b="1" u="sng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打掃</a:t>
            </a:r>
            <a:r>
              <a:rPr lang="zh-TW" altLang="en-US" sz="3600" b="1" u="sng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3600" b="1" u="sng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3600" b="1" u="sng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倒垃圾與未確實</a:t>
            </a:r>
            <a:r>
              <a:rPr lang="zh-TW" altLang="en-US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分類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會予以</a:t>
            </a:r>
            <a:r>
              <a:rPr lang="zh-TW" altLang="en-US" sz="36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懲處</a:t>
            </a:r>
            <a:endParaRPr lang="en-US" altLang="zh-TW" sz="3600" b="1" dirty="0">
              <a:solidFill>
                <a:srgbClr val="FF0066"/>
              </a:solidFill>
              <a:latin typeface="標楷體"/>
              <a:ea typeface="標楷體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23728" y="5850013"/>
            <a:ext cx="525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標楷體"/>
                <a:ea typeface="標楷體"/>
              </a:rPr>
              <a:t>回收垃圾</a:t>
            </a:r>
            <a:r>
              <a:rPr lang="en-US" altLang="zh-TW" sz="2800" b="1" dirty="0">
                <a:latin typeface="標楷體"/>
                <a:ea typeface="標楷體"/>
              </a:rPr>
              <a:t>/</a:t>
            </a:r>
            <a:r>
              <a:rPr lang="zh-TW" altLang="en-US" sz="2800" b="1" dirty="0">
                <a:latin typeface="標楷體"/>
                <a:ea typeface="標楷體"/>
              </a:rPr>
              <a:t>一般垃圾</a:t>
            </a:r>
            <a:r>
              <a:rPr lang="en-US" altLang="zh-TW" sz="2800" b="1" dirty="0">
                <a:latin typeface="標楷體"/>
                <a:ea typeface="標楷體"/>
              </a:rPr>
              <a:t>(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輔導室旁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2137788"/>
            <a:ext cx="7452320" cy="3437402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V="1">
            <a:off x="2699792" y="4221088"/>
            <a:ext cx="72008" cy="1728192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4788024" y="4365104"/>
            <a:ext cx="1152128" cy="1574476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65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3728" y="249289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回收方式注意事項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82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容器</a:t>
            </a:r>
            <a:r>
              <a:rPr lang="zh-TW" altLang="en-US" sz="6600" b="1" dirty="0">
                <a:solidFill>
                  <a:srgbClr val="FF0066"/>
                </a:solidFill>
                <a:latin typeface="標楷體"/>
                <a:ea typeface="標楷體"/>
              </a:rPr>
              <a:t>、</a:t>
            </a:r>
            <a:r>
              <a:rPr lang="zh-TW" altLang="en-US" sz="66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吸管一起回收</a:t>
            </a:r>
          </a:p>
        </p:txBody>
      </p:sp>
      <p:pic>
        <p:nvPicPr>
          <p:cNvPr id="3" name="Picture 2" descr="D:\user\Desktop\818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2" b="29297"/>
          <a:stretch/>
        </p:blipFill>
        <p:spPr bwMode="auto">
          <a:xfrm>
            <a:off x="323528" y="1700808"/>
            <a:ext cx="3600400" cy="470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5" b="19282"/>
          <a:stretch/>
        </p:blipFill>
        <p:spPr>
          <a:xfrm>
            <a:off x="4860032" y="1889305"/>
            <a:ext cx="3120256" cy="4518402"/>
          </a:xfrm>
          <a:prstGeom prst="rect">
            <a:avLst/>
          </a:prstGeom>
        </p:spPr>
      </p:pic>
      <p:sp>
        <p:nvSpPr>
          <p:cNvPr id="5" name="八角星形 4"/>
          <p:cNvSpPr/>
          <p:nvPr/>
        </p:nvSpPr>
        <p:spPr>
          <a:xfrm rot="867195">
            <a:off x="2339356" y="1779321"/>
            <a:ext cx="2034959" cy="1985898"/>
          </a:xfrm>
          <a:prstGeom prst="star8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66"/>
                </a:solidFill>
              </a:rPr>
              <a:t>要壓扁</a:t>
            </a:r>
            <a:endParaRPr lang="zh-TW" altLang="en-US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「寶特瓶與瓶蓋一起回收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「寶特瓶與瓶蓋一起回收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24643" r="33333" b="20000"/>
          <a:stretch/>
        </p:blipFill>
        <p:spPr bwMode="auto">
          <a:xfrm>
            <a:off x="1403648" y="160337"/>
            <a:ext cx="6336704" cy="548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03548" y="5733256"/>
            <a:ext cx="87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塑膠垃圾影響環境甚鉅，請儘量自備容器</a:t>
            </a:r>
            <a:endParaRPr lang="zh-TW" altLang="en-US" sz="3600" b="1" dirty="0">
              <a:solidFill>
                <a:srgbClr val="FF0066"/>
              </a:solidFill>
            </a:endParaRPr>
          </a:p>
        </p:txBody>
      </p:sp>
      <p:sp>
        <p:nvSpPr>
          <p:cNvPr id="6" name="八角星形 5"/>
          <p:cNvSpPr/>
          <p:nvPr/>
        </p:nvSpPr>
        <p:spPr>
          <a:xfrm rot="867195">
            <a:off x="6803853" y="1347271"/>
            <a:ext cx="2034959" cy="1985898"/>
          </a:xfrm>
          <a:prstGeom prst="star8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66"/>
                </a:solidFill>
              </a:rPr>
              <a:t>要壓扁</a:t>
            </a:r>
            <a:endParaRPr lang="zh-TW" altLang="en-US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1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90" y="0"/>
            <a:ext cx="484882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92080" y="1844824"/>
            <a:ext cx="14401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796136" y="3284984"/>
            <a:ext cx="120027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1403648" y="1178750"/>
            <a:ext cx="6552728" cy="4644516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55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281</Words>
  <Application>Microsoft Office PowerPoint</Application>
  <PresentationFormat>如螢幕大小 (4:3)</PresentationFormat>
  <Paragraphs>41</Paragraphs>
  <Slides>27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6" baseType="lpstr">
      <vt:lpstr>文鼎粗隸</vt:lpstr>
      <vt:lpstr>華康正顏楷體W5(P)</vt:lpstr>
      <vt:lpstr>華康流隸體</vt:lpstr>
      <vt:lpstr>華康流隸體W5(P)</vt:lpstr>
      <vt:lpstr>新細明體</vt:lpstr>
      <vt:lpstr>標楷體</vt:lpstr>
      <vt:lpstr>Arial</vt:lpstr>
      <vt:lpstr>Calibri</vt:lpstr>
      <vt:lpstr>Office 佈景主題</vt:lpstr>
      <vt:lpstr>113學年上學期衛生/環保股長 幹部訓練 </vt:lpstr>
      <vt:lpstr>PowerPoint 簡報</vt:lpstr>
      <vt:lpstr>      1.資源回收       2.環境整潔 ★★★3.登革熱防制       4.整潔評分       5.友善提供多元生理用品       6.重要行事曆       7.其他補充  </vt:lpstr>
      <vt:lpstr>PowerPoint 簡報</vt:lpstr>
      <vt:lpstr>PowerPoint 簡報</vt:lpstr>
      <vt:lpstr>PowerPoint 簡報</vt:lpstr>
      <vt:lpstr>容器、吸管一起回收</vt:lpstr>
      <vt:lpstr>PowerPoint 簡報</vt:lpstr>
      <vt:lpstr>PowerPoint 簡報</vt:lpstr>
      <vt:lpstr>PowerPoint 簡報</vt:lpstr>
      <vt:lpstr>PowerPoint 簡報</vt:lpstr>
      <vt:lpstr>PowerPoint 簡報</vt:lpstr>
      <vt:lpstr>陶瓷類</vt:lpstr>
      <vt:lpstr>PowerPoint 簡報</vt:lpstr>
      <vt:lpstr>PowerPoint 簡報</vt:lpstr>
      <vt:lpstr>校內不協助回收玻璃</vt:lpstr>
      <vt:lpstr>注意﹗自108 學年起規定</vt:lpstr>
      <vt:lpstr>2. 維持環境整潔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105學年上學期衛生/環保股長 幹部訓練</dc:title>
  <dc:creator>Windows 使用者</dc:creator>
  <cp:lastModifiedBy>user</cp:lastModifiedBy>
  <cp:revision>322</cp:revision>
  <dcterms:created xsi:type="dcterms:W3CDTF">2016-09-02T06:12:59Z</dcterms:created>
  <dcterms:modified xsi:type="dcterms:W3CDTF">2024-09-04T11:33:07Z</dcterms:modified>
</cp:coreProperties>
</file>